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экз\abstraktnye-fony-dlya-prezentacii-volny-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9"/>
            <a:ext cx="9144000" cy="6855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80728"/>
            <a:ext cx="7772400" cy="331236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Как помочь ребенку успешно сдать экзамены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Рекомендации родителям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10266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844824"/>
            <a:ext cx="7992888" cy="1728192"/>
          </a:xfrm>
        </p:spPr>
        <p:txBody>
          <a:bodyPr>
            <a:normAutofit fontScale="550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Поговорите с ними, выясните проблемы и попросите не накалять обстановку. Пусть этот разговор останется между вами. Все равно, рывок вряд ли удастся сделать за очень короткое время, а вот систематизировать и попрактиковаться в тестовых вариантах вместе — замечательно.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919290" y="260648"/>
            <a:ext cx="7848872" cy="194421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800" dirty="0" smtClean="0">
                <a:solidFill>
                  <a:schemeClr val="tx1"/>
                </a:solidFill>
              </a:rPr>
              <a:t>Правило 5</a:t>
            </a:r>
          </a:p>
          <a:p>
            <a:pPr lvl="0"/>
            <a:endParaRPr lang="ru-RU" sz="1500" dirty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</a:pPr>
            <a:r>
              <a:rPr lang="ru-RU" sz="1400" dirty="0">
                <a:solidFill>
                  <a:schemeClr val="tx1"/>
                </a:solidFill>
              </a:rPr>
              <a:t> </a:t>
            </a: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Созвонитесь с </a:t>
            </a:r>
            <a:r>
              <a:rPr lang="ru-RU" sz="4000" dirty="0" smtClean="0">
                <a:solidFill>
                  <a:schemeClr val="tx1"/>
                </a:solidFill>
              </a:rPr>
              <a:t>учителями</a:t>
            </a: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endParaRPr lang="ru-RU" sz="1400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1266" name="Picture 2" descr="C:\Users\1\Desktop\экз\roditel-i-uchit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776" y="3009984"/>
            <a:ext cx="5417900" cy="3599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790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1\Desktop\экз\1261247778_allday.ru_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"/>
            <a:ext cx="9143999" cy="6857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2027" y="1916832"/>
            <a:ext cx="8012586" cy="1752600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000000"/>
                </a:solidFill>
              </a:rPr>
              <a:t>Пусть позанимается, конечно, но в разумных пределах. Перерывы в занятиях никто не отменял. И погулять, и позаниматься спортом очень важно.</a:t>
            </a:r>
            <a:endParaRPr lang="ru-RU" sz="18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755576" y="260648"/>
            <a:ext cx="8012586" cy="25922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800" dirty="0" smtClean="0">
                <a:solidFill>
                  <a:schemeClr val="tx1"/>
                </a:solidFill>
              </a:rPr>
              <a:t>Правило 6</a:t>
            </a:r>
          </a:p>
          <a:p>
            <a:pPr lvl="0"/>
            <a:endParaRPr lang="ru-RU" sz="1500" dirty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</a:pPr>
            <a:r>
              <a:rPr lang="ru-RU" sz="1400" dirty="0">
                <a:solidFill>
                  <a:schemeClr val="tx1"/>
                </a:solidFill>
              </a:rPr>
              <a:t> </a:t>
            </a: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Не заставляйте ребенка заниматься очень </a:t>
            </a:r>
            <a:r>
              <a:rPr lang="ru-RU" sz="3600" dirty="0" smtClean="0">
                <a:solidFill>
                  <a:schemeClr val="tx1"/>
                </a:solidFill>
              </a:rPr>
              <a:t>много</a:t>
            </a: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endParaRPr lang="ru-RU" sz="1400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2293" name="Picture 5" descr="C:\Users\1\Desktop\экз\864836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9" y="4867895"/>
            <a:ext cx="3744416" cy="1965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1\Desktop\экз\bigstock_Couple_And_Their_Teenage_Child_138971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96952"/>
            <a:ext cx="3004974" cy="200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1\Desktop\экз\origina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971932"/>
            <a:ext cx="2892459" cy="202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863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45445" y="1772816"/>
            <a:ext cx="7632848" cy="1152128"/>
          </a:xfrm>
        </p:spPr>
        <p:txBody>
          <a:bodyPr>
            <a:normAutofit lnSpcReduction="10000"/>
          </a:bodyPr>
          <a:lstStyle/>
          <a:p>
            <a:r>
              <a:rPr lang="ru-RU" sz="1800" dirty="0">
                <a:solidFill>
                  <a:srgbClr val="000000"/>
                </a:solidFill>
                <a:latin typeface="Helvetica Neue"/>
              </a:rPr>
              <a:t>Следите за тем, что ест ваш ребенок. Никаких чипсов, сухариков и «химических» газированных напитков! Свежевыжатые соки, мясные блюда, овощи, фрукты и немного сладкого - ведь сахар стимулирует мозговую деятельность.</a:t>
            </a:r>
            <a:endParaRPr lang="ru-RU" sz="18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755576" y="260648"/>
            <a:ext cx="8012586" cy="244827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600" dirty="0" smtClean="0">
                <a:solidFill>
                  <a:schemeClr val="tx1"/>
                </a:solidFill>
              </a:rPr>
              <a:t>Правило 7</a:t>
            </a:r>
          </a:p>
          <a:p>
            <a:r>
              <a:rPr lang="ru-RU" sz="4600" dirty="0">
                <a:solidFill>
                  <a:schemeClr val="tx1"/>
                </a:solidFill>
              </a:rPr>
              <a:t> </a:t>
            </a:r>
            <a:r>
              <a:rPr lang="ru-RU" sz="4600" dirty="0">
                <a:solidFill>
                  <a:schemeClr val="tx1"/>
                </a:solidFill>
              </a:rPr>
              <a:t/>
            </a:r>
            <a:br>
              <a:rPr lang="ru-RU" sz="4600" dirty="0">
                <a:solidFill>
                  <a:schemeClr val="tx1"/>
                </a:solidFill>
              </a:rPr>
            </a:br>
            <a:r>
              <a:rPr lang="ru-RU" sz="4600" dirty="0">
                <a:solidFill>
                  <a:schemeClr val="tx1"/>
                </a:solidFill>
                <a:latin typeface="Trebuchet ms"/>
              </a:rPr>
              <a:t>Полноценное питание</a:t>
            </a:r>
          </a:p>
          <a:p>
            <a:pPr lvl="0">
              <a:spcBef>
                <a:spcPts val="0"/>
              </a:spcBef>
            </a:pP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endParaRPr lang="ru-RU" sz="1400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3314" name="Picture 2" descr="C:\Users\1\Desktop\экз\vitamin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996952"/>
            <a:ext cx="5592976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997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9031" y="1988840"/>
            <a:ext cx="8012586" cy="1440160"/>
          </a:xfrm>
        </p:spPr>
        <p:txBody>
          <a:bodyPr>
            <a:normAutofit lnSpcReduction="10000"/>
          </a:bodyPr>
          <a:lstStyle/>
          <a:p>
            <a:pPr lvl="0" algn="l">
              <a:spcBef>
                <a:spcPts val="0"/>
              </a:spcBef>
            </a:pPr>
            <a:r>
              <a:rPr lang="ru-RU" sz="1800" dirty="0">
                <a:solidFill>
                  <a:prstClr val="black"/>
                </a:solidFill>
              </a:rPr>
              <a:t>Не разрешайте вашему ребенку готовиться к экзамену вместе с друзьями. </a:t>
            </a:r>
            <a:r>
              <a:rPr lang="ru-RU" sz="1800" dirty="0">
                <a:solidFill>
                  <a:srgbClr val="000000"/>
                </a:solidFill>
              </a:rPr>
              <a:t>Если же ваш ребенок настаивает на том, чтобы готовиться к экзаменам с другом или подругой, пусть эта подготовка проходит у вас на глазах.</a:t>
            </a:r>
            <a:r>
              <a:rPr lang="ru-RU" sz="1800" dirty="0">
                <a:solidFill>
                  <a:prstClr val="black"/>
                </a:solidFill>
              </a:rPr>
              <a:t> </a:t>
            </a:r>
            <a:br>
              <a:rPr lang="ru-RU" sz="1800" dirty="0">
                <a:solidFill>
                  <a:prstClr val="black"/>
                </a:solidFill>
              </a:rPr>
            </a:br>
            <a:r>
              <a:rPr lang="ru-RU" sz="1800" dirty="0">
                <a:solidFill>
                  <a:prstClr val="black"/>
                </a:solidFill>
              </a:rPr>
              <a:t/>
            </a:r>
            <a:br>
              <a:rPr lang="ru-RU" sz="1800" dirty="0">
                <a:solidFill>
                  <a:prstClr val="black"/>
                </a:solidFill>
              </a:rPr>
            </a:br>
            <a:endParaRPr lang="ru-RU" sz="18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755576" y="260648"/>
            <a:ext cx="8012586" cy="273630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100" dirty="0" smtClean="0">
                <a:solidFill>
                  <a:schemeClr val="tx1"/>
                </a:solidFill>
              </a:rPr>
              <a:t>Правило 8</a:t>
            </a:r>
          </a:p>
          <a:p>
            <a:r>
              <a:rPr lang="ru-RU" sz="4100" dirty="0">
                <a:solidFill>
                  <a:schemeClr val="tx1"/>
                </a:solidFill>
              </a:rPr>
              <a:t> </a:t>
            </a:r>
            <a:r>
              <a:rPr lang="ru-RU" sz="4100" dirty="0">
                <a:solidFill>
                  <a:schemeClr val="tx1"/>
                </a:solidFill>
              </a:rPr>
              <a:t/>
            </a:r>
            <a:br>
              <a:rPr lang="ru-RU" sz="4100" dirty="0">
                <a:solidFill>
                  <a:schemeClr val="tx1"/>
                </a:solidFill>
              </a:rPr>
            </a:br>
            <a:r>
              <a:rPr lang="ru-RU" sz="4100" dirty="0">
                <a:solidFill>
                  <a:schemeClr val="tx1"/>
                </a:solidFill>
              </a:rPr>
              <a:t>Друзья подождут</a:t>
            </a:r>
          </a:p>
          <a:p>
            <a:endParaRPr lang="ru-RU" sz="4600" dirty="0">
              <a:solidFill>
                <a:schemeClr val="tx1"/>
              </a:solidFill>
              <a:latin typeface="Trebuchet ms"/>
            </a:endParaRPr>
          </a:p>
          <a:p>
            <a:pPr lvl="0">
              <a:spcBef>
                <a:spcPts val="0"/>
              </a:spcBef>
            </a:pP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endParaRPr lang="ru-RU" sz="3300" dirty="0">
              <a:solidFill>
                <a:schemeClr val="tx1"/>
              </a:solidFill>
            </a:endParaRPr>
          </a:p>
        </p:txBody>
      </p:sp>
      <p:pic>
        <p:nvPicPr>
          <p:cNvPr id="14338" name="Picture 2" descr="C:\Users\1\Desktop\экз\studenty-v-finlyand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995999"/>
            <a:ext cx="5760640" cy="3838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5253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1\Desktop\экз\hello_html_45b25f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83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988840"/>
            <a:ext cx="8208912" cy="432048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Чего греха таить: перед экзаменами во многих домах стены сотрясаются от скандалов. Какими только эпитетами не награждают разгневанные родители своих детей. Высказывание «Да с твоими знаниями тебя даже в дворники не возьмут!» можно назвать самым легким.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Поймите: демонстрируя свое неверие в силы и способности ребенка, вы вводите его в состояние стресса, культивируете в нем неуверенность в себе. Не удивляйтесь потом, если на экзаменах он получает низкие оценки!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Есть еще один тип родителей: они так свято верят в гениальность своего чада, что готовы в любой момент броситься в бой за него. «Пусть только попробуют поставить тебе плохую оценку! Я им покажу!» Такие «борцы с мировой несправедливостью» калечат своих детей, воспитывая в них безответственность: ребенок думает, что родители помогут им выиграть в любой ситуации.</a:t>
            </a:r>
          </a:p>
          <a:p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769280" y="188640"/>
            <a:ext cx="8012586" cy="2232248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9800" dirty="0" smtClean="0">
                <a:solidFill>
                  <a:schemeClr val="tx1"/>
                </a:solidFill>
              </a:rPr>
              <a:t>Правило 9</a:t>
            </a:r>
          </a:p>
          <a:p>
            <a:endParaRPr lang="ru-RU" sz="9800" dirty="0" smtClean="0">
              <a:solidFill>
                <a:schemeClr val="tx1"/>
              </a:solidFill>
            </a:endParaRPr>
          </a:p>
          <a:p>
            <a:r>
              <a:rPr lang="ru-RU" sz="9800" dirty="0">
                <a:solidFill>
                  <a:schemeClr val="tx1"/>
                </a:solidFill>
              </a:rPr>
              <a:t>Не скандальте</a:t>
            </a:r>
          </a:p>
          <a:p>
            <a:endParaRPr lang="ru-RU" sz="4600" dirty="0">
              <a:solidFill>
                <a:schemeClr val="tx1"/>
              </a:solidFill>
              <a:latin typeface="Trebuchet ms"/>
            </a:endParaRPr>
          </a:p>
          <a:p>
            <a:pPr lvl="0">
              <a:spcBef>
                <a:spcPts val="0"/>
              </a:spcBef>
            </a:pP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endParaRPr lang="ru-RU" sz="3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98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\Desktop\экз\0007-017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1" y="0"/>
            <a:ext cx="9144000" cy="6861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9280" y="1422310"/>
            <a:ext cx="7763160" cy="2222713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Если ребенок уже понял, что успешное прохождение через выпускные и вступительные испытания важно не для родных, а, в первую очередь, для него самого, то стоит вместе обсудить, какие же слабые стороны он у себя видит. Спросите об этом спокойно, предложите помощь и сотрудничество. Только в сдержанной форме, а не так, как позволяют себе делать многие родители: «Целый год бездельничал(а). Ну что - теперь садись уж. Будем математикой заниматься. И как мы все пройти-то успеем...»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Лучше заранее найти задания прошлых лет и решить их вместе с ребенком.</a:t>
            </a:r>
          </a:p>
          <a:p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769280" y="188640"/>
            <a:ext cx="8012586" cy="2520280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9800" dirty="0" smtClean="0">
                <a:solidFill>
                  <a:schemeClr val="tx1"/>
                </a:solidFill>
              </a:rPr>
              <a:t>Правило 10</a:t>
            </a:r>
          </a:p>
          <a:p>
            <a:r>
              <a:rPr lang="ru-RU" sz="9800" dirty="0">
                <a:solidFill>
                  <a:schemeClr val="tx1"/>
                </a:solidFill>
              </a:rPr>
              <a:t>Учимся вместе</a:t>
            </a:r>
          </a:p>
          <a:p>
            <a:endParaRPr lang="ru-RU" sz="9800" dirty="0" smtClean="0">
              <a:solidFill>
                <a:schemeClr val="tx1"/>
              </a:solidFill>
            </a:endParaRPr>
          </a:p>
          <a:p>
            <a:endParaRPr lang="ru-RU" sz="9800" dirty="0" smtClean="0">
              <a:solidFill>
                <a:schemeClr val="tx1"/>
              </a:solidFill>
            </a:endParaRPr>
          </a:p>
          <a:p>
            <a:endParaRPr lang="ru-RU" sz="4600" dirty="0">
              <a:solidFill>
                <a:schemeClr val="tx1"/>
              </a:solidFill>
              <a:latin typeface="Trebuchet ms"/>
            </a:endParaRPr>
          </a:p>
          <a:p>
            <a:pPr lvl="0">
              <a:spcBef>
                <a:spcPts val="0"/>
              </a:spcBef>
            </a:pP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endParaRPr lang="ru-RU" sz="3300" dirty="0">
              <a:solidFill>
                <a:schemeClr val="tx1"/>
              </a:solidFill>
            </a:endParaRPr>
          </a:p>
        </p:txBody>
      </p:sp>
      <p:pic>
        <p:nvPicPr>
          <p:cNvPr id="16387" name="Picture 3" descr="C:\Users\1\Desktop\экз\585023-A-dislexia-pode-prejudicar-o-aprendizado-da-criança.-Foto-divulgaçã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17039"/>
            <a:ext cx="4198392" cy="258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1\Desktop\экз\ExternalLink_shutterstock_1436670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534" y="3584370"/>
            <a:ext cx="3863752" cy="257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1324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1\Desktop\экз\4918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" y="0"/>
            <a:ext cx="914046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1868" y="1920878"/>
            <a:ext cx="7691152" cy="1752600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000000"/>
                </a:solidFill>
                <a:latin typeface="Helvetica Neue"/>
              </a:rPr>
              <a:t>Если ваш ученик старательно готовится к экзаменам, избавьте его на это время от домашних обязанностей. Уж найдите в себе силы в течение месяца безропотно вытирать пыль, мыть полы или забирать младшего из садика! Потом все вернется на круги своя - ваши педагогические победы у вас никто не отнимет.</a:t>
            </a:r>
            <a:endParaRPr lang="ru-RU" sz="18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769280" y="188640"/>
            <a:ext cx="8012586" cy="1728192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9800" dirty="0" smtClean="0">
                <a:solidFill>
                  <a:schemeClr val="tx1"/>
                </a:solidFill>
              </a:rPr>
              <a:t>Правило 11</a:t>
            </a:r>
          </a:p>
          <a:p>
            <a:endParaRPr lang="ru-RU" sz="9800" dirty="0" smtClean="0">
              <a:solidFill>
                <a:schemeClr val="tx1"/>
              </a:solidFill>
            </a:endParaRPr>
          </a:p>
          <a:p>
            <a:r>
              <a:rPr lang="ru-RU" sz="9800" dirty="0">
                <a:solidFill>
                  <a:schemeClr val="tx1"/>
                </a:solidFill>
              </a:rPr>
              <a:t>Свобода от </a:t>
            </a:r>
            <a:r>
              <a:rPr lang="ru-RU" sz="9800" dirty="0" smtClean="0">
                <a:solidFill>
                  <a:schemeClr val="tx1"/>
                </a:solidFill>
              </a:rPr>
              <a:t>домашних дел</a:t>
            </a:r>
          </a:p>
        </p:txBody>
      </p:sp>
      <p:pic>
        <p:nvPicPr>
          <p:cNvPr id="17412" name="Picture 4" descr="C:\Users\1\Desktop\экз\nintchdbpict0001793578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437" y="3878007"/>
            <a:ext cx="2925762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C:\Users\1\Desktop\экз\733.97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6" y="3891190"/>
            <a:ext cx="3232820" cy="2156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1\Desktop\экз\podgotovka-k-GIA-i-EGE-8-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598" y="3573016"/>
            <a:ext cx="3081338" cy="308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8617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1\Desktop\экз\abstraktnye-fony-dlya-prezentacii-volny-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2940"/>
            <a:ext cx="9143999" cy="687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7848872" cy="3456384"/>
          </a:xfrm>
        </p:spPr>
        <p:txBody>
          <a:bodyPr>
            <a:normAutofit fontScale="55000" lnSpcReduction="20000"/>
          </a:bodyPr>
          <a:lstStyle/>
          <a:p>
            <a:pPr indent="342900"/>
            <a:r>
              <a:rPr lang="ru-RU" b="1" u="sng" dirty="0">
                <a:solidFill>
                  <a:schemeClr val="tx1"/>
                </a:solidFill>
                <a:latin typeface="Times New Roman"/>
              </a:rPr>
              <a:t>Посоветуйте детям во время экзамена обратить внимание </a:t>
            </a:r>
            <a:endParaRPr lang="ru-RU" b="1" u="sng" dirty="0" smtClean="0">
              <a:solidFill>
                <a:schemeClr val="tx1"/>
              </a:solidFill>
              <a:latin typeface="Times New Roman"/>
            </a:endParaRPr>
          </a:p>
          <a:p>
            <a:pPr indent="342900"/>
            <a:r>
              <a:rPr lang="ru-RU" b="1" u="sng" dirty="0" smtClean="0">
                <a:solidFill>
                  <a:schemeClr val="tx1"/>
                </a:solidFill>
                <a:latin typeface="Times New Roman"/>
              </a:rPr>
              <a:t>на </a:t>
            </a:r>
            <a:r>
              <a:rPr lang="ru-RU" b="1" u="sng" dirty="0">
                <a:solidFill>
                  <a:schemeClr val="tx1"/>
                </a:solidFill>
                <a:latin typeface="Times New Roman"/>
              </a:rPr>
              <a:t>следующее</a:t>
            </a:r>
            <a:r>
              <a:rPr lang="ru-RU" b="1" u="sng" dirty="0" smtClean="0">
                <a:solidFill>
                  <a:schemeClr val="tx1"/>
                </a:solidFill>
                <a:latin typeface="Times New Roman"/>
              </a:rPr>
              <a:t>:</a:t>
            </a:r>
          </a:p>
          <a:p>
            <a:pPr indent="342900"/>
            <a:endParaRPr lang="ru-RU" sz="2400" dirty="0">
              <a:solidFill>
                <a:schemeClr val="tx1"/>
              </a:solidFill>
              <a:latin typeface="Arial"/>
            </a:endParaRPr>
          </a:p>
          <a:p>
            <a:pPr indent="342900" algn="l"/>
            <a:r>
              <a:rPr lang="ru-RU" dirty="0">
                <a:solidFill>
                  <a:schemeClr val="tx1"/>
                </a:solidFill>
                <a:latin typeface="Times New Roman"/>
              </a:rPr>
              <a:t>- пробежать глазами весь тест, чтобы увидеть, какого типа задания в нем содержатся, это поможет настроиться на работу;</a:t>
            </a:r>
            <a:endParaRPr lang="ru-RU" sz="2400" dirty="0">
              <a:solidFill>
                <a:schemeClr val="tx1"/>
              </a:solidFill>
              <a:latin typeface="Arial"/>
            </a:endParaRPr>
          </a:p>
          <a:p>
            <a:pPr indent="342900" algn="l"/>
            <a:r>
              <a:rPr lang="ru-RU" dirty="0">
                <a:solidFill>
                  <a:schemeClr val="tx1"/>
                </a:solidFill>
                <a:latin typeface="Times New Roman"/>
              </a:rPr>
              <a:t>- внимательно прочитать вопрос до конца и понять его смысл (характерная ошибка во время тестирования - не дочитав до конца, по первым словам уже предполагают ответ и торопятся его вписать);</a:t>
            </a:r>
            <a:endParaRPr lang="ru-RU" sz="2400" dirty="0">
              <a:solidFill>
                <a:schemeClr val="tx1"/>
              </a:solidFill>
              <a:latin typeface="Arial"/>
            </a:endParaRPr>
          </a:p>
          <a:p>
            <a:pPr indent="342900" algn="l"/>
            <a:r>
              <a:rPr lang="ru-RU" dirty="0">
                <a:solidFill>
                  <a:schemeClr val="tx1"/>
                </a:solidFill>
                <a:latin typeface="Times New Roman"/>
              </a:rPr>
              <a:t>- если не знаешь ответа на вопрос или не уверен, пропусти его и отметь, чтобы потом к нему вернуться;</a:t>
            </a:r>
            <a:endParaRPr lang="ru-RU" sz="2400" dirty="0">
              <a:solidFill>
                <a:schemeClr val="tx1"/>
              </a:solidFill>
              <a:latin typeface="Arial"/>
            </a:endParaRPr>
          </a:p>
          <a:p>
            <a:pPr indent="342900" algn="l"/>
            <a:r>
              <a:rPr lang="ru-RU" dirty="0">
                <a:solidFill>
                  <a:schemeClr val="tx1"/>
                </a:solidFill>
                <a:latin typeface="Times New Roman"/>
              </a:rPr>
              <a:t>- если не смог в течение отведенного времени ответить на вопрос, есть смысл положиться на свою интуицию и указать наиболее вероятный вариант.</a:t>
            </a:r>
            <a:endParaRPr lang="ru-RU" sz="2400" dirty="0">
              <a:solidFill>
                <a:schemeClr val="tx1"/>
              </a:solidFill>
              <a:latin typeface="Arial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8435" name="Picture 3" descr="C:\Users\1\Desktop\экз\o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450364"/>
            <a:ext cx="4320480" cy="242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733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экз\abstraktnye-fony-dlya-prezentacii-volny-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60648"/>
            <a:ext cx="7560840" cy="309634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Сдача экзаменов - это ответственный период в жизни любого молодого человека, так как именно от его результатов зависит будущее</a:t>
            </a:r>
            <a: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</a:rPr>
              <a:t>.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/>
              <a:ea typeface="Times New Roman"/>
            </a:endParaRPr>
          </a:p>
        </p:txBody>
      </p:sp>
      <p:pic>
        <p:nvPicPr>
          <p:cNvPr id="3075" name="Picture 3" descr="C:\Users\1\Desktop\экз\1_53f246bd8513753f246bd851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28999"/>
            <a:ext cx="3125320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\Desktop\экз\744594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190" y="4722065"/>
            <a:ext cx="2674231" cy="213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1\Desktop\экз\01744485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758" y="3390429"/>
            <a:ext cx="3112075" cy="202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8553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экз\0007-017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620688"/>
            <a:ext cx="7992888" cy="4824536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На успешность сдачи любых экзаменов влияют три фактора: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Познавательный (интеллектуальный) – уровень знаний.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Мотивационный – нацеленность на выполнение учебных задач и возможных трудностей.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Эмоциональный – способность выдержать напряжённый экзаменационный марафон</a:t>
            </a:r>
            <a:r>
              <a:rPr lang="ru-RU" dirty="0">
                <a:latin typeface="Times New Roman"/>
                <a:ea typeface="Times New Roman"/>
              </a:rPr>
              <a:t>. 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81522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экз\hello_html_45b25f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83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476672"/>
            <a:ext cx="7560840" cy="2880320"/>
          </a:xfrm>
        </p:spPr>
        <p:txBody>
          <a:bodyPr>
            <a:normAutofit fontScale="40000" lnSpcReduction="20000"/>
          </a:bodyPr>
          <a:lstStyle/>
          <a:p>
            <a:pPr indent="449580">
              <a:spcAft>
                <a:spcPts val="0"/>
              </a:spcAft>
            </a:pPr>
            <a:r>
              <a:rPr lang="ru-RU" sz="6000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Страх </a:t>
            </a:r>
            <a:r>
              <a:rPr lang="ru-RU" sz="6000" i="1" dirty="0">
                <a:solidFill>
                  <a:srgbClr val="000000"/>
                </a:solidFill>
                <a:latin typeface="Times New Roman"/>
                <a:ea typeface="Times New Roman"/>
              </a:rPr>
              <a:t>перед </a:t>
            </a:r>
            <a:r>
              <a:rPr lang="ru-RU" sz="6000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экзаменами</a:t>
            </a:r>
          </a:p>
          <a:p>
            <a:pPr indent="449580" algn="just">
              <a:spcAft>
                <a:spcPts val="0"/>
              </a:spcAft>
            </a:pPr>
            <a:r>
              <a:rPr lang="ru-RU" sz="4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Главная </a:t>
            </a:r>
            <a:r>
              <a:rPr lang="ru-RU" sz="4400" dirty="0">
                <a:solidFill>
                  <a:srgbClr val="000000"/>
                </a:solidFill>
                <a:latin typeface="Times New Roman"/>
                <a:ea typeface="Times New Roman"/>
              </a:rPr>
              <a:t>причина такого страха за­ключается в том, что нервная система подростка не в состоянии справиться с требованиями, ко­торые создает ситуация повышенной ответствен­ности на экзаменах. Обычно это бывает из-за чрезмерно больших, нерационально распределенных нагрузок, ослабления организма после пе­ренесенной до этого болезни, неумения продук­тивно работать в режиме повышенных требова­ний и др. Нередко страх вызывается понимани­ем учащимися своей беспомощности (из-за не­достаточности знаний и подготовки) перед надвигающейся неприятностью (низкая оценка на экзамене).</a:t>
            </a:r>
            <a:endParaRPr lang="ru-RU" sz="44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5123" name="Picture 3" descr="C:\Users\1\Desktop\экз\61297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889631"/>
            <a:ext cx="3333750" cy="221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1\Desktop\экз\студент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874159"/>
            <a:ext cx="3177733" cy="222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450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esktop\экз\hello_html_45b25f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6"/>
            <a:ext cx="9144000" cy="6857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620688"/>
            <a:ext cx="7920880" cy="331236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Ошибка, которую следует избегать всем родителям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В ходе подготовки к экзаменам родители нередко используют тактику запугивания: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«Мало занимаешься – не сдашь…», «Не стараешься – будут плохие результаты», «Ты совсем не готов», «Неужели для тебя это сложно?» и т.д.</a:t>
            </a:r>
          </a:p>
          <a:p>
            <a:pPr>
              <a:spcAft>
                <a:spcPts val="375"/>
              </a:spcAft>
            </a:pPr>
            <a:r>
              <a:rPr lang="ru-RU" dirty="0" smtClean="0">
                <a:solidFill>
                  <a:schemeClr val="tx1"/>
                </a:solidFill>
              </a:rPr>
              <a:t>Такая тактика  создает эмоциональные барьеры и высокую тревожность в </a:t>
            </a:r>
            <a:r>
              <a:rPr lang="ru-RU" dirty="0">
                <a:solidFill>
                  <a:schemeClr val="tx1"/>
                </a:solidFill>
                <a:latin typeface="Times New Roman"/>
              </a:rPr>
              <a:t>предэкзаменационный и экзаменационный период. </a:t>
            </a:r>
            <a:endParaRPr lang="ru-RU" sz="2000" dirty="0">
              <a:solidFill>
                <a:schemeClr val="tx1"/>
              </a:solidFill>
              <a:latin typeface="Arial"/>
            </a:endParaRPr>
          </a:p>
          <a:p>
            <a:endParaRPr lang="ru-RU" dirty="0"/>
          </a:p>
        </p:txBody>
      </p:sp>
      <p:pic>
        <p:nvPicPr>
          <p:cNvPr id="6147" name="Picture 3" descr="C:\Users\1\Desktop\экз\786311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975" y="3933056"/>
            <a:ext cx="3702050" cy="2468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293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332656"/>
            <a:ext cx="6400800" cy="136815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Правило 1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Начни с себя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700808"/>
            <a:ext cx="79928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</a:rPr>
              <a:t>Для начала как-то успокоиться. Насколько мы будем спокойны и создадим соответствующую комфортную обстановку дома, настолько мы поможем нашим детям спокойно чувствовать себя весь этот период.</a:t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0000"/>
                </a:solidFill>
              </a:rPr>
              <a:t/>
            </a:r>
            <a:br>
              <a:rPr lang="ru-RU" dirty="0">
                <a:solidFill>
                  <a:srgbClr val="000000"/>
                </a:solidFill>
              </a:rPr>
            </a:br>
            <a:endParaRPr lang="ru-RU" dirty="0"/>
          </a:p>
        </p:txBody>
      </p:sp>
      <p:pic>
        <p:nvPicPr>
          <p:cNvPr id="7170" name="Picture 2" descr="C:\Users\1\Desktop\экз\ba54e34faad9889a8d6f3ff8ef4497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852936"/>
            <a:ext cx="7048289" cy="3614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9119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5616" y="1556792"/>
            <a:ext cx="7920880" cy="2016224"/>
          </a:xfrm>
        </p:spPr>
        <p:txBody>
          <a:bodyPr>
            <a:normAutofit fontScale="32500" lnSpcReduction="20000"/>
          </a:bodyPr>
          <a:lstStyle/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sz="5500" dirty="0" smtClean="0">
                <a:solidFill>
                  <a:schemeClr val="tx1"/>
                </a:solidFill>
              </a:rPr>
              <a:t>Если </a:t>
            </a:r>
            <a:r>
              <a:rPr lang="ru-RU" sz="5500" dirty="0">
                <a:solidFill>
                  <a:schemeClr val="tx1"/>
                </a:solidFill>
              </a:rPr>
              <a:t>сейчас начинать и продолжать разговор «О чем ты думал все эти 10 лет, мы столько денег отдали репетитору, а ты ничего не делаешь и т.д.» — думаю, никому легче не станет. Только появится раздражение и нервозность. Или вы просто в очередной раз станете выяснять, кто из вас мудрее и умнее.</a:t>
            </a:r>
            <a:br>
              <a:rPr lang="ru-RU" sz="5500" dirty="0">
                <a:solidFill>
                  <a:schemeClr val="tx1"/>
                </a:solidFill>
              </a:rPr>
            </a:br>
            <a:r>
              <a:rPr lang="ru-RU" sz="5500" dirty="0">
                <a:solidFill>
                  <a:schemeClr val="tx1"/>
                </a:solidFill>
              </a:rPr>
              <a:t/>
            </a:r>
            <a:br>
              <a:rPr lang="ru-RU" sz="5500" dirty="0">
                <a:solidFill>
                  <a:schemeClr val="tx1"/>
                </a:solidFill>
              </a:rPr>
            </a:br>
            <a:endParaRPr lang="ru-RU" sz="5500" dirty="0">
              <a:solidFill>
                <a:schemeClr val="tx1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475656" y="332656"/>
            <a:ext cx="64008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chemeClr val="tx1"/>
                </a:solidFill>
              </a:rPr>
              <a:t>Правило 2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Верьте в своего ребенка и подбадривайте </a:t>
            </a:r>
            <a:r>
              <a:rPr lang="ru-RU" dirty="0" smtClean="0">
                <a:solidFill>
                  <a:prstClr val="black"/>
                </a:solidFill>
              </a:rPr>
              <a:t>его</a:t>
            </a:r>
            <a:endParaRPr lang="ru-RU" sz="1500" dirty="0">
              <a:solidFill>
                <a:prstClr val="black"/>
              </a:solidFill>
            </a:endParaRPr>
          </a:p>
          <a:p>
            <a:pPr lvl="0"/>
            <a:endParaRPr lang="ru-RU" sz="1500" dirty="0">
              <a:solidFill>
                <a:prstClr val="black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194" name="Picture 2" descr="C:\Users\1\Desktop\экз\teacher-with-high-school-student_q8hu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123489"/>
            <a:ext cx="5037931" cy="335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3385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1\Desktop\экз\travy-v-chashk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7"/>
            <a:ext cx="9100601" cy="626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4585" y="2492896"/>
            <a:ext cx="7992888" cy="1752600"/>
          </a:xfrm>
        </p:spPr>
        <p:txBody>
          <a:bodyPr>
            <a:normAutofit fontScale="55000" lnSpcReduction="20000"/>
          </a:bodyPr>
          <a:lstStyle/>
          <a:p>
            <a:r>
              <a:rPr lang="ru-RU" dirty="0">
                <a:solidFill>
                  <a:srgbClr val="000000"/>
                </a:solidFill>
              </a:rPr>
              <a:t> Конечно, в разумных пределах. Давайте ему на ночь травяные сборы — валерьяну, успокоительный сбор, чай из мяты, душицы или мелиссы. Купите глицин — самое безобидное лекарство, он уравновешивает процессы возбуждения и торможения. Утром можно давать настой из шиповника. Витамин С не помешает. И давайте ему рыбий жир.</a:t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0000"/>
                </a:solidFill>
              </a:rPr>
              <a:t/>
            </a:r>
            <a:br>
              <a:rPr lang="ru-RU" dirty="0">
                <a:solidFill>
                  <a:srgbClr val="000000"/>
                </a:solidFill>
              </a:rPr>
            </a:br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755576" y="332656"/>
            <a:ext cx="7632848" cy="201622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chemeClr val="tx1"/>
                </a:solidFill>
              </a:rPr>
              <a:t>Правило 3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Успокаивайте своего ребенка не в день экзамена, а начинайте это делать прямо </a:t>
            </a:r>
            <a:r>
              <a:rPr lang="ru-RU" dirty="0" smtClean="0">
                <a:solidFill>
                  <a:schemeClr val="tx1"/>
                </a:solidFill>
              </a:rPr>
              <a:t>сейчас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602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\Desktop\экз\WaterSlaidPr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5" y="0"/>
            <a:ext cx="912693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827584" y="332656"/>
            <a:ext cx="7848872" cy="295232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800" dirty="0" smtClean="0">
                <a:solidFill>
                  <a:schemeClr val="tx1"/>
                </a:solidFill>
              </a:rPr>
              <a:t>Правило 4</a:t>
            </a:r>
          </a:p>
          <a:p>
            <a:pPr lvl="0"/>
            <a:endParaRPr lang="ru-RU" sz="1500" dirty="0">
              <a:solidFill>
                <a:prstClr val="black"/>
              </a:solidFill>
            </a:endParaRPr>
          </a:p>
          <a:p>
            <a:pPr lvl="0">
              <a:spcBef>
                <a:spcPts val="0"/>
              </a:spcBef>
            </a:pPr>
            <a:r>
              <a:rPr lang="ru-RU" sz="1400" dirty="0">
                <a:solidFill>
                  <a:prstClr val="black"/>
                </a:solidFill>
              </a:rPr>
              <a:t> </a:t>
            </a:r>
            <a:r>
              <a:rPr lang="ru-RU" sz="3800" dirty="0">
                <a:solidFill>
                  <a:schemeClr val="tx1"/>
                </a:solidFill>
              </a:rPr>
              <a:t>Проговорите с ребенком самую худшую ситуацию — что будет, если он не сдаст экзамен?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/>
              <a:t/>
            </a:r>
            <a:br>
              <a:rPr lang="ru-RU" sz="38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dirty="0">
              <a:solidFill>
                <a:prstClr val="black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43" name="Picture 3" descr="C:\Users\1\Desktop\экз\egi_v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780928"/>
            <a:ext cx="4874553" cy="274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9488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910</Words>
  <Application>Microsoft Office PowerPoint</Application>
  <PresentationFormat>Экран (4:3)</PresentationFormat>
  <Paragraphs>71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Как помочь ребенку успешно сдать экзамены  Рекомендации родителям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помочь ребенку успешно сдать экзамены  Рекомендации родителям </dc:title>
  <dc:creator>Пользователь</dc:creator>
  <cp:lastModifiedBy>Пользователь</cp:lastModifiedBy>
  <cp:revision>12</cp:revision>
  <dcterms:created xsi:type="dcterms:W3CDTF">2018-03-16T11:58:36Z</dcterms:created>
  <dcterms:modified xsi:type="dcterms:W3CDTF">2018-03-16T13:38:14Z</dcterms:modified>
</cp:coreProperties>
</file>